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6" r:id="rId5"/>
    <p:sldId id="25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24B605-93F9-46FD-81C0-C725724C4471}" v="1" dt="2026-08-09T17:05:53.7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111" d="100"/>
          <a:sy n="111" d="100"/>
        </p:scale>
        <p:origin x="30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8/10/2026</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454714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8/10/2026</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85956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8/10/2026</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6246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8/10/2026</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608379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8/10/2026</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335935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8/10/2026</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772510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8/10/2026</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076209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8/10/2026</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26316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8/10/2026</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908341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8/10/2026</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86450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8/10/2026</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7694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8/10/2026</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0629471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jwhite@arva.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EECA69B-4C2A-7F31-8019-E90DB3BD4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4" name="Picture 3" descr="A splash of colors on a white surface">
            <a:extLst>
              <a:ext uri="{FF2B5EF4-FFF2-40B4-BE49-F238E27FC236}">
                <a16:creationId xmlns:a16="http://schemas.microsoft.com/office/drawing/2014/main" id="{3B85AE82-B366-A3DE-10B0-0671C575FB53}"/>
              </a:ext>
            </a:extLst>
          </p:cNvPr>
          <p:cNvPicPr>
            <a:picLocks noChangeAspect="1"/>
          </p:cNvPicPr>
          <p:nvPr/>
        </p:nvPicPr>
        <p:blipFill>
          <a:blip r:embed="rId2"/>
          <a:srcRect t="14767" r="9085" b="17046"/>
          <a:stretch>
            <a:fillRect/>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857DEAC1-B3AA-6569-0A44-A191DF2F3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7840"/>
            <a:ext cx="12191999" cy="1280160"/>
          </a:xfrm>
          <a:prstGeom prst="rect">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p:cNvSpPr>
            <a:spLocks noGrp="1"/>
          </p:cNvSpPr>
          <p:nvPr>
            <p:ph type="ctrTitle"/>
          </p:nvPr>
        </p:nvSpPr>
        <p:spPr>
          <a:xfrm>
            <a:off x="320039" y="5731580"/>
            <a:ext cx="8196431" cy="960120"/>
          </a:xfrm>
          <a:ln>
            <a:noFill/>
          </a:ln>
        </p:spPr>
        <p:txBody>
          <a:bodyPr anchor="ctr">
            <a:normAutofit fontScale="90000"/>
          </a:bodyPr>
          <a:lstStyle/>
          <a:p>
            <a:r>
              <a:rPr lang="en-US" sz="4400" dirty="0"/>
              <a:t>New Work Based Learning Students</a:t>
            </a:r>
          </a:p>
        </p:txBody>
      </p:sp>
      <p:sp>
        <p:nvSpPr>
          <p:cNvPr id="3" name="Subtitle 2"/>
          <p:cNvSpPr>
            <a:spLocks noGrp="1"/>
          </p:cNvSpPr>
          <p:nvPr>
            <p:ph type="subTitle" idx="1"/>
          </p:nvPr>
        </p:nvSpPr>
        <p:spPr>
          <a:xfrm>
            <a:off x="8604503" y="5731580"/>
            <a:ext cx="3392781" cy="960120"/>
          </a:xfrm>
        </p:spPr>
        <p:txBody>
          <a:bodyPr anchor="ctr">
            <a:normAutofit/>
          </a:bodyPr>
          <a:lstStyle/>
          <a:p>
            <a:pPr algn="r"/>
            <a:r>
              <a:rPr lang="en-US" sz="1900" dirty="0"/>
              <a:t>SY2627</a:t>
            </a:r>
          </a:p>
        </p:txBody>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D03A0-CC95-8061-70A0-4582E97499A6}"/>
              </a:ext>
            </a:extLst>
          </p:cNvPr>
          <p:cNvSpPr>
            <a:spLocks noGrp="1"/>
          </p:cNvSpPr>
          <p:nvPr>
            <p:ph type="title"/>
          </p:nvPr>
        </p:nvSpPr>
        <p:spPr/>
        <p:txBody>
          <a:bodyPr/>
          <a:lstStyle/>
          <a:p>
            <a:r>
              <a:rPr lang="en-US" dirty="0"/>
              <a:t>WBL/INTERNSHIP</a:t>
            </a:r>
            <a:br>
              <a:rPr lang="en-US" dirty="0"/>
            </a:br>
            <a:endParaRPr lang="en-US" dirty="0"/>
          </a:p>
        </p:txBody>
      </p:sp>
      <p:sp>
        <p:nvSpPr>
          <p:cNvPr id="3" name="Content Placeholder 2">
            <a:extLst>
              <a:ext uri="{FF2B5EF4-FFF2-40B4-BE49-F238E27FC236}">
                <a16:creationId xmlns:a16="http://schemas.microsoft.com/office/drawing/2014/main" id="{3ACBACCF-0998-F1FA-A371-A998516135B5}"/>
              </a:ext>
            </a:extLst>
          </p:cNvPr>
          <p:cNvSpPr>
            <a:spLocks noGrp="1"/>
          </p:cNvSpPr>
          <p:nvPr>
            <p:ph idx="1"/>
          </p:nvPr>
        </p:nvSpPr>
        <p:spPr>
          <a:xfrm>
            <a:off x="521208" y="1603697"/>
            <a:ext cx="11155680" cy="4742239"/>
          </a:xfrm>
        </p:spPr>
        <p:txBody>
          <a:bodyPr vert="horz" lIns="91440" tIns="45720" rIns="91440" bIns="45720" rtlCol="0" anchor="t">
            <a:normAutofit fontScale="85000" lnSpcReduction="10000"/>
          </a:bodyPr>
          <a:lstStyle/>
          <a:p>
            <a:r>
              <a:rPr lang="en-US" sz="1400" dirty="0">
                <a:latin typeface="Bookman Old Style"/>
              </a:rPr>
              <a:t>Do you have a job and want to earn high school credit for working? You can earn up to 1 credit each semester! We are currently accepting applications for our Work Based Learning program for the Fall Semester. I have included a little information about the program below.</a:t>
            </a:r>
          </a:p>
          <a:p>
            <a:endParaRPr lang="en-US" sz="1400" dirty="0">
              <a:latin typeface="Bookman Old Style"/>
            </a:endParaRPr>
          </a:p>
          <a:p>
            <a:r>
              <a:rPr lang="en-US" sz="1400" b="1" u="sng" dirty="0">
                <a:latin typeface="Bookman Old Style"/>
              </a:rPr>
              <a:t>How does it work? </a:t>
            </a:r>
            <a:endParaRPr lang="en-US" sz="1400" dirty="0">
              <a:latin typeface="Bookman Old Style"/>
            </a:endParaRPr>
          </a:p>
          <a:p>
            <a:r>
              <a:rPr lang="en-US" sz="1400" dirty="0">
                <a:latin typeface="Bookman Old Style"/>
              </a:rPr>
              <a:t>Internship is just like any other class. However, for the assignments, you are to upload your work schedules weekly and pay stubs.  The paystubs are only submitted to log the hours for credit. This is a requirement and failure to comply could result in you being dropped from the course. </a:t>
            </a:r>
          </a:p>
          <a:p>
            <a:endParaRPr lang="en-US" sz="1400" dirty="0">
              <a:latin typeface="Bookman Old Style"/>
            </a:endParaRPr>
          </a:p>
          <a:p>
            <a:r>
              <a:rPr lang="en-US" sz="1400" b="1" u="sng" dirty="0">
                <a:latin typeface="Bookman Old Style"/>
              </a:rPr>
              <a:t>Requirements? </a:t>
            </a:r>
            <a:endParaRPr lang="en-US" sz="1400" dirty="0">
              <a:latin typeface="Bookman Old Style"/>
            </a:endParaRPr>
          </a:p>
          <a:p>
            <a:r>
              <a:rPr lang="en-US" sz="1400" dirty="0">
                <a:latin typeface="Bookman Old Style"/>
              </a:rPr>
              <a:t>To be enrolled in the course, you must be 16, in 10</a:t>
            </a:r>
            <a:r>
              <a:rPr lang="en-US" sz="1400" baseline="30000" dirty="0">
                <a:latin typeface="Bookman Old Style"/>
              </a:rPr>
              <a:t>th</a:t>
            </a:r>
            <a:r>
              <a:rPr lang="en-US" sz="1400" dirty="0">
                <a:latin typeface="Bookman Old Style"/>
              </a:rPr>
              <a:t> grade, and have a job. You have to work at least 60 hours per SEMESTER. You will receive .5 credit for working 60-119 hours per semester; or 1 credit for working 120+ hours per semester.  </a:t>
            </a:r>
          </a:p>
          <a:p>
            <a:r>
              <a:rPr lang="en-US" sz="1400" dirty="0">
                <a:latin typeface="Bookman Old Style"/>
              </a:rPr>
              <a:t>If you’re interested, PLEASE reach out to Mrs. White by email and let her know. Email is </a:t>
            </a:r>
            <a:r>
              <a:rPr lang="en-US" sz="1400" dirty="0">
                <a:latin typeface="Bookman Old Style"/>
                <a:hlinkClick r:id="rId2"/>
              </a:rPr>
              <a:t>jwhite@arva.org</a:t>
            </a:r>
            <a:endParaRPr lang="en-US" sz="1400" dirty="0">
              <a:latin typeface="Bookman Old Style"/>
            </a:endParaRPr>
          </a:p>
          <a:p>
            <a:r>
              <a:rPr lang="en-US" sz="1400" dirty="0">
                <a:highlight>
                  <a:srgbClr val="FFFF00"/>
                </a:highlight>
                <a:latin typeface="Bookman Old Style"/>
              </a:rPr>
              <a:t>YOU MUST BE ENROLLED WITHIN </a:t>
            </a:r>
            <a:r>
              <a:rPr lang="en-US" sz="1400">
                <a:highlight>
                  <a:srgbClr val="FFFF00"/>
                </a:highlight>
                <a:latin typeface="Bookman Old Style"/>
              </a:rPr>
              <a:t>THE FIRST </a:t>
            </a:r>
            <a:r>
              <a:rPr lang="en-US" sz="1400" dirty="0">
                <a:highlight>
                  <a:srgbClr val="FFFF00"/>
                </a:highlight>
                <a:latin typeface="Bookman Old Style"/>
              </a:rPr>
              <a:t>10 DAYS OF SCHOOL SO DON’T PUT OFF REACHING OUT</a:t>
            </a:r>
          </a:p>
          <a:p>
            <a:r>
              <a:rPr lang="en-US" sz="1400" dirty="0">
                <a:latin typeface="Bookman Old Style"/>
              </a:rPr>
              <a:t>If you have any questions, please don't hesitate to reach out!</a:t>
            </a:r>
          </a:p>
          <a:p>
            <a:endParaRPr lang="en-US" sz="1400" dirty="0">
              <a:latin typeface="Bookman Old Style"/>
            </a:endParaRPr>
          </a:p>
          <a:p>
            <a:r>
              <a:rPr lang="en-US" sz="1400" dirty="0">
                <a:latin typeface="Bookman Old Style"/>
              </a:rPr>
              <a:t>Sincerely,</a:t>
            </a:r>
          </a:p>
          <a:p>
            <a:pPr marL="0" indent="0">
              <a:buNone/>
            </a:pPr>
            <a:r>
              <a:rPr lang="en-US" sz="1400" dirty="0">
                <a:latin typeface="Bookman Old Style"/>
              </a:rPr>
              <a:t>Janet White </a:t>
            </a:r>
          </a:p>
          <a:p>
            <a:endParaRPr lang="en-US" dirty="0"/>
          </a:p>
        </p:txBody>
      </p:sp>
    </p:spTree>
    <p:extLst>
      <p:ext uri="{BB962C8B-B14F-4D97-AF65-F5344CB8AC3E}">
        <p14:creationId xmlns:p14="http://schemas.microsoft.com/office/powerpoint/2010/main" val="2334571869"/>
      </p:ext>
    </p:extLst>
  </p:cSld>
  <p:clrMapOvr>
    <a:masterClrMapping/>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B4103D7EAFA02409202AEBF83891012" ma:contentTypeVersion="13" ma:contentTypeDescription="Create a new document." ma:contentTypeScope="" ma:versionID="e4d4b62102f6f4f39cd976baf06df9d8">
  <xsd:schema xmlns:xsd="http://www.w3.org/2001/XMLSchema" xmlns:xs="http://www.w3.org/2001/XMLSchema" xmlns:p="http://schemas.microsoft.com/office/2006/metadata/properties" xmlns:ns2="a622bf2a-a002-4fbb-ba2f-5f6015b5a141" xmlns:ns3="c5150d51-c133-47df-b211-3782b9e665e9" targetNamespace="http://schemas.microsoft.com/office/2006/metadata/properties" ma:root="true" ma:fieldsID="69ea4fca5718591a4f7cf9db5dffcc6e" ns2:_="" ns3:_="">
    <xsd:import namespace="a622bf2a-a002-4fbb-ba2f-5f6015b5a141"/>
    <xsd:import namespace="c5150d51-c133-47df-b211-3782b9e665e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22bf2a-a002-4fbb-ba2f-5f6015b5a1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33b53ac-dbfd-4a99-b9a1-e0a2e546743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5150d51-c133-47df-b211-3782b9e665e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a6fcdd1-7d54-4f91-86be-641dfd11f3de}" ma:internalName="TaxCatchAll" ma:showField="CatchAllData" ma:web="c5150d51-c133-47df-b211-3782b9e665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622bf2a-a002-4fbb-ba2f-5f6015b5a141">
      <Terms xmlns="http://schemas.microsoft.com/office/infopath/2007/PartnerControls"/>
    </lcf76f155ced4ddcb4097134ff3c332f>
    <TaxCatchAll xmlns="c5150d51-c133-47df-b211-3782b9e665e9" xsi:nil="true"/>
  </documentManagement>
</p:properties>
</file>

<file path=customXml/itemProps1.xml><?xml version="1.0" encoding="utf-8"?>
<ds:datastoreItem xmlns:ds="http://schemas.openxmlformats.org/officeDocument/2006/customXml" ds:itemID="{2C4DC541-53F8-429F-9FDB-AB40E24BCA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22bf2a-a002-4fbb-ba2f-5f6015b5a141"/>
    <ds:schemaRef ds:uri="c5150d51-c133-47df-b211-3782b9e665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7270C97-8010-48E5-8EE2-64FAF42B5538}">
  <ds:schemaRefs>
    <ds:schemaRef ds:uri="http://schemas.microsoft.com/sharepoint/v3/contenttype/forms"/>
  </ds:schemaRefs>
</ds:datastoreItem>
</file>

<file path=customXml/itemProps3.xml><?xml version="1.0" encoding="utf-8"?>
<ds:datastoreItem xmlns:ds="http://schemas.openxmlformats.org/officeDocument/2006/customXml" ds:itemID="{2AA7E532-C7C3-463C-9007-C0B0660D0110}">
  <ds:schemaRefs>
    <ds:schemaRef ds:uri="http://schemas.microsoft.com/office/2006/metadata/properties"/>
    <ds:schemaRef ds:uri="http://schemas.microsoft.com/office/infopath/2007/PartnerControls"/>
    <ds:schemaRef ds:uri="a622bf2a-a002-4fbb-ba2f-5f6015b5a141"/>
    <ds:schemaRef ds:uri="c5150d51-c133-47df-b211-3782b9e665e9"/>
  </ds:schemaRefs>
</ds:datastoreItem>
</file>

<file path=docProps/app.xml><?xml version="1.0" encoding="utf-8"?>
<Properties xmlns="http://schemas.openxmlformats.org/officeDocument/2006/extended-properties" xmlns:vt="http://schemas.openxmlformats.org/officeDocument/2006/docPropsVTypes">
  <Template>office theme</Template>
  <TotalTime>17</TotalTime>
  <Words>240</Words>
  <Application>Microsoft Office PowerPoint</Application>
  <PresentationFormat>Widescreen</PresentationFormat>
  <Paragraphs>16</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Bierstadt</vt:lpstr>
      <vt:lpstr>Bookman Old Style</vt:lpstr>
      <vt:lpstr>GestaltVTI</vt:lpstr>
      <vt:lpstr>New Work Based Learning Students</vt:lpstr>
      <vt:lpstr>WBL/INTERNSHIP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Roseberry, Lauren (ARVA Teacher)</dc:creator>
  <cp:lastModifiedBy>Roseberry, Lauren (ARVA Teacher)</cp:lastModifiedBy>
  <cp:revision>15</cp:revision>
  <dcterms:created xsi:type="dcterms:W3CDTF">2025-05-23T14:45:54Z</dcterms:created>
  <dcterms:modified xsi:type="dcterms:W3CDTF">2026-08-10T13:34:54Z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0x010100CB4103D7EAFA02409202AEBF83891012</vt:lpwstr>
  </property>
  <property fmtid="{D5CDD505-2E9C-101B-9397-08002B2CF9AE}" pid="3" name="MediaServiceImageTags">
    <vt:lpwstr/>
  </property>
</Properties>
</file>